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1270" r:id="rId5"/>
    <p:sldId id="1271" r:id="rId6"/>
    <p:sldId id="1272" r:id="rId7"/>
    <p:sldId id="1273" r:id="rId8"/>
    <p:sldId id="1274" r:id="rId9"/>
    <p:sldId id="1275" r:id="rId10"/>
    <p:sldId id="1276" r:id="rId11"/>
    <p:sldId id="1279" r:id="rId12"/>
    <p:sldId id="1288" r:id="rId13"/>
    <p:sldId id="1278" r:id="rId14"/>
    <p:sldId id="1277" r:id="rId15"/>
    <p:sldId id="1280" r:id="rId16"/>
    <p:sldId id="1282" r:id="rId17"/>
    <p:sldId id="1281" r:id="rId18"/>
    <p:sldId id="1286" r:id="rId19"/>
    <p:sldId id="1283" r:id="rId20"/>
    <p:sldId id="1284" r:id="rId21"/>
    <p:sldId id="1287" r:id="rId22"/>
    <p:sldId id="1290" r:id="rId23"/>
    <p:sldId id="128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D7EA3-934E-4274-8AC8-99DABC1F7448}" v="8" dt="2020-03-13T10:30:17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tte Lausch" userId="24eaa9b4-7f6c-4187-ba6a-df7d4615fd02" providerId="ADAL" clId="{401D7EA3-934E-4274-8AC8-99DABC1F7448}"/>
    <pc:docChg chg="mod modSld">
      <pc:chgData name="Brigitte Lausch" userId="24eaa9b4-7f6c-4187-ba6a-df7d4615fd02" providerId="ADAL" clId="{401D7EA3-934E-4274-8AC8-99DABC1F7448}" dt="2020-03-13T10:34:36.707" v="15" actId="1036"/>
      <pc:docMkLst>
        <pc:docMk/>
      </pc:docMkLst>
      <pc:sldChg chg="modSp">
        <pc:chgData name="Brigitte Lausch" userId="24eaa9b4-7f6c-4187-ba6a-df7d4615fd02" providerId="ADAL" clId="{401D7EA3-934E-4274-8AC8-99DABC1F7448}" dt="2020-03-13T10:34:36.707" v="15" actId="1036"/>
        <pc:sldMkLst>
          <pc:docMk/>
          <pc:sldMk cId="145123554" sldId="1270"/>
        </pc:sldMkLst>
        <pc:spChg chg="mod">
          <ac:chgData name="Brigitte Lausch" userId="24eaa9b4-7f6c-4187-ba6a-df7d4615fd02" providerId="ADAL" clId="{401D7EA3-934E-4274-8AC8-99DABC1F7448}" dt="2020-03-13T10:34:26.051" v="12" actId="20577"/>
          <ac:spMkLst>
            <pc:docMk/>
            <pc:sldMk cId="145123554" sldId="1270"/>
            <ac:spMk id="15" creationId="{EE9A89A0-3AF4-48E9-A5BD-CC66771AAD0D}"/>
          </ac:spMkLst>
        </pc:spChg>
        <pc:picChg chg="mod">
          <ac:chgData name="Brigitte Lausch" userId="24eaa9b4-7f6c-4187-ba6a-df7d4615fd02" providerId="ADAL" clId="{401D7EA3-934E-4274-8AC8-99DABC1F7448}" dt="2020-03-13T10:34:36.707" v="15" actId="1036"/>
          <ac:picMkLst>
            <pc:docMk/>
            <pc:sldMk cId="145123554" sldId="1270"/>
            <ac:picMk id="21" creationId="{4F1F6802-9A7E-4633-AA51-A1B83F5B8245}"/>
          </ac:picMkLst>
        </pc:picChg>
      </pc:sldChg>
      <pc:sldChg chg="modSp modAnim">
        <pc:chgData name="Brigitte Lausch" userId="24eaa9b4-7f6c-4187-ba6a-df7d4615fd02" providerId="ADAL" clId="{401D7EA3-934E-4274-8AC8-99DABC1F7448}" dt="2020-03-13T10:30:17.515" v="9" actId="20577"/>
        <pc:sldMkLst>
          <pc:docMk/>
          <pc:sldMk cId="113167070" sldId="1278"/>
        </pc:sldMkLst>
        <pc:spChg chg="mod">
          <ac:chgData name="Brigitte Lausch" userId="24eaa9b4-7f6c-4187-ba6a-df7d4615fd02" providerId="ADAL" clId="{401D7EA3-934E-4274-8AC8-99DABC1F7448}" dt="2020-03-13T10:30:17.515" v="9" actId="20577"/>
          <ac:spMkLst>
            <pc:docMk/>
            <pc:sldMk cId="113167070" sldId="1278"/>
            <ac:spMk id="23" creationId="{E76A7F58-51D9-4D94-9454-D7904773A847}"/>
          </ac:spMkLst>
        </pc:spChg>
      </pc:sldChg>
      <pc:sldChg chg="modAnim">
        <pc:chgData name="Brigitte Lausch" userId="24eaa9b4-7f6c-4187-ba6a-df7d4615fd02" providerId="ADAL" clId="{401D7EA3-934E-4274-8AC8-99DABC1F7448}" dt="2020-03-13T10:14:42.722" v="2"/>
        <pc:sldMkLst>
          <pc:docMk/>
          <pc:sldMk cId="917046177" sldId="1283"/>
        </pc:sldMkLst>
      </pc:sldChg>
      <pc:sldChg chg="modSp">
        <pc:chgData name="Brigitte Lausch" userId="24eaa9b4-7f6c-4187-ba6a-df7d4615fd02" providerId="ADAL" clId="{401D7EA3-934E-4274-8AC8-99DABC1F7448}" dt="2020-03-13T10:07:47.076" v="0" actId="14826"/>
        <pc:sldMkLst>
          <pc:docMk/>
          <pc:sldMk cId="363089288" sldId="1284"/>
        </pc:sldMkLst>
        <pc:picChg chg="mod">
          <ac:chgData name="Brigitte Lausch" userId="24eaa9b4-7f6c-4187-ba6a-df7d4615fd02" providerId="ADAL" clId="{401D7EA3-934E-4274-8AC8-99DABC1F7448}" dt="2020-03-13T10:07:47.076" v="0" actId="14826"/>
          <ac:picMkLst>
            <pc:docMk/>
            <pc:sldMk cId="363089288" sldId="1284"/>
            <ac:picMk id="15" creationId="{7D18D90E-0528-4C9F-876E-5569684A3882}"/>
          </ac:picMkLst>
        </pc:picChg>
      </pc:sldChg>
      <pc:sldChg chg="modSp">
        <pc:chgData name="Brigitte Lausch" userId="24eaa9b4-7f6c-4187-ba6a-df7d4615fd02" providerId="ADAL" clId="{401D7EA3-934E-4274-8AC8-99DABC1F7448}" dt="2020-03-13T10:08:49.794" v="1" actId="14826"/>
        <pc:sldMkLst>
          <pc:docMk/>
          <pc:sldMk cId="9156916" sldId="1286"/>
        </pc:sldMkLst>
        <pc:picChg chg="mod">
          <ac:chgData name="Brigitte Lausch" userId="24eaa9b4-7f6c-4187-ba6a-df7d4615fd02" providerId="ADAL" clId="{401D7EA3-934E-4274-8AC8-99DABC1F7448}" dt="2020-03-13T10:08:49.794" v="1" actId="14826"/>
          <ac:picMkLst>
            <pc:docMk/>
            <pc:sldMk cId="9156916" sldId="1286"/>
            <ac:picMk id="4" creationId="{59BEF3F5-15CC-4C70-8C5D-FB132ECA573C}"/>
          </ac:picMkLst>
        </pc:picChg>
      </pc:sldChg>
    </pc:docChg>
  </pc:docChgLst>
  <pc:docChgLst>
    <pc:chgData name="Christine Kronenberg" userId="5dcaf655-7841-4bb4-8fa9-922592e513d8" providerId="ADAL" clId="{73CA30E2-1884-408C-9FB2-1F6D02B7563D}"/>
    <pc:docChg chg="delSld">
      <pc:chgData name="Christine Kronenberg" userId="5dcaf655-7841-4bb4-8fa9-922592e513d8" providerId="ADAL" clId="{73CA30E2-1884-408C-9FB2-1F6D02B7563D}" dt="2020-03-13T10:43:09.932" v="0" actId="2696"/>
      <pc:docMkLst>
        <pc:docMk/>
      </pc:docMkLst>
      <pc:sldChg chg="del">
        <pc:chgData name="Christine Kronenberg" userId="5dcaf655-7841-4bb4-8fa9-922592e513d8" providerId="ADAL" clId="{73CA30E2-1884-408C-9FB2-1F6D02B7563D}" dt="2020-03-13T10:43:09.932" v="0" actId="2696"/>
        <pc:sldMkLst>
          <pc:docMk/>
          <pc:sldMk cId="4244988134" sldId="1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DE4B0-F5A4-4549-81D4-72367E085D19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D3A45-489E-4E04-BFC3-3E0889C017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6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98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267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88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43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34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76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823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941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232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356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0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933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37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20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2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66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16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69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31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3C58-9D03-4D67-8DBE-3DD1E11BA2C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09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B460D-FB87-42BF-A1CE-A944B65B9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562AC2-CB6C-4211-AA93-42B5A3B7E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91B187-1DBD-48B0-94DD-AC5D1A72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B08466-DA79-4A58-BDAD-9178046B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096654-DBFC-4110-9EC7-F2421FBC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63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68914-406A-4022-9C17-2CDA35CE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52341A-AE4F-463F-997C-3D4C2045F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8EE7D6-F21C-420E-8431-71961859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E0F71D-6590-4A5A-97D1-34B88BA7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DC0060-C788-4109-B76E-0D0233EA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79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B1D9B9-729A-4176-B40C-2F4190056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BE96A5-83BE-4011-B788-5E41673F3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7D8CEC-E32A-4368-941F-65F678B2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F01618-682D-450F-9129-1CA34581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004662-9D06-4A9B-AFFD-714DB595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03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36832" y="6500366"/>
            <a:ext cx="3860800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CHRISTINE KRONENBERG UND KATRIN GROLIG I 19.03.2019</a:t>
            </a:r>
            <a:endParaRPr lang="en-GB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36343" y="6500366"/>
            <a:ext cx="708923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F97BE4A-80DB-4050-A81D-1174A86282A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1D4EB-87B6-41F3-AB34-85A5F202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0CAB08-07F3-4916-A8D3-765EC59AE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F02D8-2125-4247-94A8-DCF35ECA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0B016-5079-4675-873D-B8D87161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09C5C7-A61B-4434-9DF0-0785DD4B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8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25133-9763-47ED-AFC9-0753D432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C52BFF-1ABD-4434-BEE5-BA651EDE9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08795C-CACE-4D96-9CF4-618D3A20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49BD31-F030-4667-9363-7AE07323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879EBB-5BD1-4B91-A28D-358387A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59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F792C-C235-4C57-962B-69303C01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30E69B-8C76-4356-9884-8AD221684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F04A16-9510-4E34-9555-2D0B406CB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84D73-AA49-4DA8-8C7F-FB140545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C845DE-2CDA-417B-A749-2106017A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20B8AA-0D55-4099-8FA5-3C5ECC93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91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634E7-A9AB-4595-BA50-68B68289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A21005-BFA7-4111-9703-BE7A6592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78F556-BC71-4983-AA0E-67A38B339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DFD3D9-F581-4C6A-83DE-4C51378A8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9E37A4-C3FB-472B-BAEB-750340B9B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D91C031-7C9B-45A4-9FB5-B8A58E59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8865B1-B256-4CAE-8D83-F04A1C97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BC36051-B987-4CBD-911B-C6CAEB2E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86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A3DDF-9816-432F-A054-224E2124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F62D1-EDB8-45B6-B269-E01AA969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3C9BC7-285D-4CFD-B259-53A0AF92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B40303-AB07-42D3-95F7-F2237634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2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2C44A5-4EEE-4337-87DE-CA772CBE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33C62F-6462-4C41-A583-9E068457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50BCAA-7DF3-407C-8937-BD3AF313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10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C5317-B5C0-45C0-B0F5-FF386B37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688464-DC46-4C0B-9796-339096D6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ABA0A1-C011-41E7-AD40-8A8F1B79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1B6EF3-4B60-4731-90CE-5DEE40FE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CDB977-4418-4F0B-83AA-55E3F78B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04ED8-8EE3-4977-AF6C-DDD29E2E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DFD10-28E1-40B3-ACD5-479A79BA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C1A72C6-FB3D-42A3-B396-ADB7A72B1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B2412F-138D-4E27-9710-02FCE8D1C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148DF5-E534-41EE-99EE-EF6508C1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6AE412-8521-46E9-BD6F-E8C5CC21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F2E86C-53CE-457F-A843-38E3B05E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4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24EE72-4178-424F-90B8-2E6A744E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0FB4BE-7A8D-4630-9A55-C403F85B4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5375D-6934-4F39-98A6-1692B82DF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0A97-AAFF-4B84-A9B6-BBFE404F55B2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18611-8604-40EF-85B3-FD4E5977A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992F2-BE1D-4AEC-B405-C04E5BA7E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3BDB-9383-4656-B73B-E29EA27FD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0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webp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webp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.statista.com/statistik/daten/studie/76211/umfrage/scheidungsquote-von-1960-bis-2008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brigitte.de/liebe/hochzeit/studie-zeigt--was-maenner-wirklich-uebers-heiraten-denken-10841098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z.net/aktuell/finanzen/meine-finanzen/diw-studie-frauen-droht-wegen-geringeren-vermoegens-eher-altersarmut-12057886.html" TargetMode="External"/><Relationship Id="rId5" Type="http://schemas.openxmlformats.org/officeDocument/2006/relationships/hyperlink" Target="https://de.statista.com/statistik/daten/studie/72816/umfrage/monatliches-taschengeld-von-jungen-und-maedchen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ko-fair.de/frauen-entwicklung/frauen-fakten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bgbl.de/xaver/bgbl/start.xav?start=//*%5B@attr_id=%27bgbl157s0609.pdf%27%5D#__bgbl__%2F%2F*%5B%40attr_id%3D%27bgbl157s0609.pdf%27%5D__158401033212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oeckler.de/53605.htm" TargetMode="External"/><Relationship Id="rId5" Type="http://schemas.openxmlformats.org/officeDocument/2006/relationships/hyperlink" Target="https://www.bmfsfj.de/blob/93950/422daf61f3dd6d0b08b06dd44d2a7fb7/gender-pension-gap-data.pdf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6960DB4F-7071-B24B-98D5-2A8A21E8C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E9A89A0-3AF4-48E9-A5BD-CC66771AAD0D}"/>
              </a:ext>
            </a:extLst>
          </p:cNvPr>
          <p:cNvSpPr txBox="1"/>
          <p:nvPr/>
        </p:nvSpPr>
        <p:spPr>
          <a:xfrm>
            <a:off x="4192438" y="3140968"/>
            <a:ext cx="6668219" cy="244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de-DE" sz="2400" dirty="0">
                <a:latin typeface="+mj-lt"/>
              </a:rPr>
              <a:t> </a:t>
            </a:r>
          </a:p>
          <a:p>
            <a:pPr algn="r">
              <a:lnSpc>
                <a:spcPct val="107000"/>
              </a:lnSpc>
            </a:pPr>
            <a:r>
              <a:rPr lang="de-DE" sz="2400" dirty="0">
                <a:solidFill>
                  <a:srgbClr val="CC0066"/>
                </a:solidFill>
                <a:latin typeface="+mj-lt"/>
                <a:cs typeface="Calibri Light" panose="020F0302020204030204" pitchFamily="34" charset="0"/>
              </a:rPr>
              <a:t>EQUAL PAY DAY 2020</a:t>
            </a:r>
          </a:p>
          <a:p>
            <a:pPr algn="r">
              <a:lnSpc>
                <a:spcPct val="107000"/>
              </a:lnSpc>
            </a:pPr>
            <a:endParaRPr lang="de-DE" sz="2400" b="1" dirty="0">
              <a:solidFill>
                <a:srgbClr val="CC0066"/>
              </a:solidFill>
              <a:latin typeface="+mj-lt"/>
              <a:cs typeface="Calibri Light" panose="020F0302020204030204" pitchFamily="34" charset="0"/>
            </a:endParaRPr>
          </a:p>
          <a:p>
            <a:pPr algn="r">
              <a:lnSpc>
                <a:spcPct val="107000"/>
              </a:lnSpc>
            </a:pPr>
            <a:br>
              <a:rPr lang="de-DE" sz="2400" b="1" dirty="0">
                <a:latin typeface="+mj-lt"/>
                <a:cs typeface="Calibri Light" panose="020F0302020204030204" pitchFamily="34" charset="0"/>
              </a:rPr>
            </a:br>
            <a:r>
              <a:rPr lang="de-DE" sz="2400" b="1" dirty="0">
                <a:latin typeface="+mj-lt"/>
                <a:cs typeface="Calibri Light" panose="020F0302020204030204" pitchFamily="34" charset="0"/>
              </a:rPr>
              <a:t>statt </a:t>
            </a:r>
            <a:r>
              <a:rPr lang="de-DE" sz="2400" b="1" dirty="0" err="1">
                <a:latin typeface="+mj-lt"/>
                <a:cs typeface="Calibri Light" panose="020F0302020204030204" pitchFamily="34" charset="0"/>
              </a:rPr>
              <a:t>frösche</a:t>
            </a:r>
            <a:r>
              <a:rPr lang="de-DE" sz="2400" b="1" dirty="0">
                <a:latin typeface="+mj-lt"/>
                <a:cs typeface="Calibri Light" panose="020F0302020204030204" pitchFamily="34" charset="0"/>
              </a:rPr>
              <a:t> küssen, </a:t>
            </a:r>
            <a:r>
              <a:rPr lang="de-DE" sz="2400" b="1" dirty="0" err="1">
                <a:latin typeface="+mj-lt"/>
                <a:cs typeface="Calibri Light" panose="020F0302020204030204" pitchFamily="34" charset="0"/>
              </a:rPr>
              <a:t>kröten</a:t>
            </a:r>
            <a:r>
              <a:rPr lang="de-DE" sz="2400" b="1" dirty="0">
                <a:latin typeface="+mj-lt"/>
                <a:cs typeface="Calibri Light" panose="020F0302020204030204" pitchFamily="34" charset="0"/>
              </a:rPr>
              <a:t> zählen</a:t>
            </a:r>
          </a:p>
          <a:p>
            <a:pPr algn="r">
              <a:lnSpc>
                <a:spcPct val="107000"/>
              </a:lnSpc>
            </a:pPr>
            <a:r>
              <a:rPr lang="de-DE" sz="2400" dirty="0">
                <a:latin typeface="+mj-lt"/>
                <a:cs typeface="Calibri Light" panose="020F0302020204030204" pitchFamily="34" charset="0"/>
              </a:rPr>
              <a:t>DAS                          QUIZ  ZUMAUFSCHRECKEN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E6B5520-2F29-4541-B6F1-D26308CF4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43" y="3592034"/>
            <a:ext cx="3096345" cy="191678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F1F6802-9A7E-4633-AA51-A1B83F5B8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134" y="5244861"/>
            <a:ext cx="1508706" cy="1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76A7F58-51D9-4D94-9454-D7904773A847}"/>
              </a:ext>
            </a:extLst>
          </p:cNvPr>
          <p:cNvSpPr/>
          <p:nvPr/>
        </p:nvSpPr>
        <p:spPr>
          <a:xfrm>
            <a:off x="5378896" y="2163906"/>
            <a:ext cx="51021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3. GELD IN PARTNERSCHAFT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latin typeface="+mj-lt"/>
              </a:rPr>
              <a:t>Wie hoch ist die Scheidungsquote in Deutschland: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A. 	50%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B .	45%</a:t>
            </a:r>
          </a:p>
          <a:p>
            <a:pPr>
              <a:tabLst>
                <a:tab pos="538163" algn="l"/>
              </a:tabLst>
            </a:pPr>
            <a:r>
              <a:rPr lang="de-DE">
                <a:latin typeface="+mj-lt"/>
              </a:rPr>
              <a:t>C.	33</a:t>
            </a:r>
            <a:r>
              <a:rPr lang="de-DE" dirty="0">
                <a:latin typeface="+mj-lt"/>
              </a:rPr>
              <a:t>%</a:t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  <a:p>
            <a:pPr>
              <a:tabLst>
                <a:tab pos="538163" algn="l"/>
              </a:tabLst>
            </a:pPr>
            <a:br>
              <a:rPr lang="de-DE" sz="1400" dirty="0">
                <a:latin typeface="+mj-lt"/>
              </a:rPr>
            </a:br>
            <a:endParaRPr lang="de-DE" sz="1400" dirty="0">
              <a:latin typeface="+mj-lt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FF9C9150-CA7C-46C2-A5C6-12FDA1E40D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03"/>
          <a:stretch/>
        </p:blipFill>
        <p:spPr>
          <a:xfrm rot="21356628">
            <a:off x="1213877" y="1762956"/>
            <a:ext cx="1339419" cy="3332088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3200212-A0E4-495E-A632-47A6ECF86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/>
          <a:stretch/>
        </p:blipFill>
        <p:spPr bwMode="auto">
          <a:xfrm rot="360248">
            <a:off x="2702763" y="2478044"/>
            <a:ext cx="134523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71F3C79-8E2D-43DF-97C2-04DEFDC088D6}"/>
              </a:ext>
            </a:extLst>
          </p:cNvPr>
          <p:cNvSpPr/>
          <p:nvPr/>
        </p:nvSpPr>
        <p:spPr>
          <a:xfrm>
            <a:off x="5243498" y="2692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3. GELD IN PARTNERSCHAFT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RESÜMÈE</a:t>
            </a:r>
            <a:endParaRPr lang="de-DE" b="1" dirty="0">
              <a:latin typeface="+mj-lt"/>
            </a:endParaRP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Die Liebe sollte im Leben einer Frau immer </a:t>
            </a:r>
            <a:b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nur ein nettes Hobby sein, aber nicht ihr Hauptberuf.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 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Rosa K. Wirtz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31B9FFA7-3E72-4BC1-81A8-10161C52C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2630" r="1893" b="4664"/>
          <a:stretch/>
        </p:blipFill>
        <p:spPr bwMode="auto">
          <a:xfrm>
            <a:off x="697824" y="2692686"/>
            <a:ext cx="3675768" cy="223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7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8A4C9C0-16F7-4FB5-BD4D-87A8F9AC309D}"/>
              </a:ext>
            </a:extLst>
          </p:cNvPr>
          <p:cNvSpPr/>
          <p:nvPr/>
        </p:nvSpPr>
        <p:spPr>
          <a:xfrm>
            <a:off x="4536504" y="245925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4. VERMÖGEN</a:t>
            </a:r>
          </a:p>
          <a:p>
            <a:r>
              <a:rPr lang="de-DE" dirty="0">
                <a:latin typeface="+mj-lt"/>
              </a:rPr>
              <a:t> </a:t>
            </a:r>
            <a:endParaRPr lang="de-DE" dirty="0">
              <a:highlight>
                <a:srgbClr val="FFFF00"/>
              </a:highlight>
              <a:latin typeface="+mj-lt"/>
            </a:endParaRPr>
          </a:p>
          <a:p>
            <a:r>
              <a:rPr lang="de-DE" dirty="0">
                <a:latin typeface="+mj-lt"/>
              </a:rPr>
              <a:t>Wie viel Prozent des Weltvermögens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gehört den Frauen?</a:t>
            </a:r>
          </a:p>
          <a:p>
            <a:endParaRPr lang="de-DE" dirty="0">
              <a:latin typeface="+mj-lt"/>
            </a:endParaRP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A.	  1 %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B.	13 %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C.	33 %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09540C9-D887-4B10-A9C4-1443384A0A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59257"/>
            <a:ext cx="3693820" cy="24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69FE89B-0E85-4FD5-B5D9-B261C121FF47}"/>
              </a:ext>
            </a:extLst>
          </p:cNvPr>
          <p:cNvSpPr/>
          <p:nvPr/>
        </p:nvSpPr>
        <p:spPr>
          <a:xfrm>
            <a:off x="5109534" y="2183645"/>
            <a:ext cx="61418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4. VERMÖGEN I</a:t>
            </a:r>
            <a:r>
              <a:rPr lang="de-DE" b="1" dirty="0">
                <a:solidFill>
                  <a:srgbClr val="FF3399"/>
                </a:solidFill>
              </a:rPr>
              <a:t> RESÜMÈE</a:t>
            </a:r>
            <a:endParaRPr lang="de-DE" b="1" dirty="0">
              <a:latin typeface="+mj-lt"/>
            </a:endParaRP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Die beste Übung für die Hände, den Körper und den Geist ist das Geld zählen!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Es lindert die Schmerzen in den Gelenken!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Normalisiert den Blutdruck!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Heilt die Zahn- und die Kopfschmerzen!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Verbessert die Sehkraft!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Steigert den Appetit!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Schmückt den Kleiderschrank und lässt mich besser aussehen.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- unbekannt - 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0F7E854-A2D5-4433-9D04-64E59977DFF9}"/>
              </a:ext>
            </a:extLst>
          </p:cNvPr>
          <p:cNvGrpSpPr/>
          <p:nvPr/>
        </p:nvGrpSpPr>
        <p:grpSpPr>
          <a:xfrm>
            <a:off x="1136411" y="2339327"/>
            <a:ext cx="3547776" cy="3067313"/>
            <a:chOff x="109676" y="2741343"/>
            <a:chExt cx="3814252" cy="3207937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6EF41C6-2AF3-433D-83B1-790192D8D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6" y="4123206"/>
              <a:ext cx="3814252" cy="182607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2233A929-F69A-41E4-BC17-84D516A55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6" y="2741343"/>
              <a:ext cx="3814251" cy="1407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28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5DB5C45-B592-49F7-818D-110EBAFD412A}"/>
              </a:ext>
            </a:extLst>
          </p:cNvPr>
          <p:cNvSpPr/>
          <p:nvPr/>
        </p:nvSpPr>
        <p:spPr>
          <a:xfrm>
            <a:off x="4536504" y="22768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5. ERBEN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Bis wann galt in Deutschland: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i="1" dirty="0">
                <a:latin typeface="+mj-lt"/>
              </a:rPr>
              <a:t>Das Vermögen der Frau wird durch die Eheschließung der Verwaltung ihres Mannes unterworfen.</a:t>
            </a:r>
            <a:endParaRPr lang="de-DE" dirty="0">
              <a:latin typeface="+mj-lt"/>
            </a:endParaRPr>
          </a:p>
          <a:p>
            <a:r>
              <a:rPr lang="de-DE" i="1" dirty="0">
                <a:latin typeface="+mj-lt"/>
              </a:rPr>
              <a:t> </a:t>
            </a:r>
            <a:endParaRPr lang="de-DE" dirty="0">
              <a:latin typeface="+mj-lt"/>
            </a:endParaRP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A.	 1910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B.	 1946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C.	 1958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B93CA42-6055-467C-9FC9-D55ABFFE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8" y="2276872"/>
            <a:ext cx="39814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5DB5C45-B592-49F7-818D-110EBAFD412A}"/>
              </a:ext>
            </a:extLst>
          </p:cNvPr>
          <p:cNvSpPr/>
          <p:nvPr/>
        </p:nvSpPr>
        <p:spPr>
          <a:xfrm>
            <a:off x="4850305" y="2165500"/>
            <a:ext cx="54870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5. ERBEN I </a:t>
            </a:r>
            <a:r>
              <a:rPr lang="de-DE" b="1" dirty="0">
                <a:solidFill>
                  <a:srgbClr val="FF3399"/>
                </a:solidFill>
              </a:rPr>
              <a:t>RESÜMÈE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Frauen sind in einem erheblich größeren Umfang auf ein vernünftiges Erbe durch den Ehemann angewiesen als umgekehrt die Ehemänner.</a:t>
            </a:r>
            <a:b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Erhalten sie nach dem Tod des Ehemannes nicht sein Vermögen, droht ihnen oft die Altersarmut.</a:t>
            </a:r>
            <a:b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b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Susanne Christ, Rechtsanwältin/Fachanwältin für Steuerrecht, Köln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BEF3F5-15CC-4C70-8C5D-FB132ECA5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204" y="2272147"/>
            <a:ext cx="3816417" cy="27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82ECCA7-7611-4CEF-99C2-09CF6712110F}"/>
              </a:ext>
            </a:extLst>
          </p:cNvPr>
          <p:cNvSpPr/>
          <p:nvPr/>
        </p:nvSpPr>
        <p:spPr>
          <a:xfrm>
            <a:off x="5823033" y="1917684"/>
            <a:ext cx="4572000" cy="38549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6. ALTERSSICHERUNG</a:t>
            </a:r>
          </a:p>
          <a:p>
            <a:endParaRPr lang="de-DE" b="1" dirty="0">
              <a:latin typeface="+mj-lt"/>
            </a:endParaRPr>
          </a:p>
          <a:p>
            <a:r>
              <a:rPr lang="de-DE" dirty="0">
                <a:latin typeface="+mj-lt"/>
              </a:rPr>
              <a:t>Wie hoch ist die durchschnittliche Rente aus der GRV von Frauen?</a:t>
            </a:r>
          </a:p>
          <a:p>
            <a:endParaRPr lang="de-DE" i="1" dirty="0">
              <a:latin typeface="+mj-lt"/>
            </a:endParaRP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711 €</a:t>
            </a: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811 €</a:t>
            </a:r>
          </a:p>
          <a:p>
            <a:pPr marL="363538" indent="-363538">
              <a:buAutoNum type="alphaUcPeriod" startAt="3"/>
              <a:tabLst>
                <a:tab pos="538163" algn="l"/>
              </a:tabLst>
            </a:pPr>
            <a:r>
              <a:rPr lang="de-DE" dirty="0">
                <a:latin typeface="+mj-lt"/>
              </a:rPr>
              <a:t>911 €</a:t>
            </a:r>
          </a:p>
          <a:p>
            <a:pPr marL="342900" indent="-342900">
              <a:buAutoNum type="alphaUcPeriod" startAt="3"/>
              <a:tabLst>
                <a:tab pos="538163" algn="l"/>
              </a:tabLst>
            </a:pPr>
            <a:endParaRPr lang="de-DE" dirty="0">
              <a:latin typeface="+mj-lt"/>
            </a:endParaRP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Die durchschnittliche Rente aus der GRV von Männern beträgt:</a:t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1.148€</a:t>
            </a:r>
            <a:br>
              <a:rPr lang="de-DE" dirty="0">
                <a:latin typeface="+mj-lt"/>
              </a:rPr>
            </a:br>
            <a:endParaRPr lang="de-DE" sz="1050" dirty="0">
              <a:latin typeface="+mj-lt"/>
            </a:endParaRPr>
          </a:p>
        </p:txBody>
      </p:sp>
      <p:pic>
        <p:nvPicPr>
          <p:cNvPr id="22" name="Picture 16" descr="Collage 5">
            <a:extLst>
              <a:ext uri="{FF2B5EF4-FFF2-40B4-BE49-F238E27FC236}">
                <a16:creationId xmlns:a16="http://schemas.microsoft.com/office/drawing/2014/main" id="{5B5BF1DF-8F97-4008-9627-8CCEC3BD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1335" r="1128"/>
          <a:stretch>
            <a:fillRect/>
          </a:stretch>
        </p:blipFill>
        <p:spPr bwMode="auto">
          <a:xfrm>
            <a:off x="1232316" y="2288995"/>
            <a:ext cx="3511760" cy="2899069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0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D18D90E-0528-4C9F-876E-5569684A3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494" y="1965960"/>
            <a:ext cx="3604037" cy="240741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4324497E-49F5-49DD-BC41-E7EE6AE62036}"/>
              </a:ext>
            </a:extLst>
          </p:cNvPr>
          <p:cNvSpPr/>
          <p:nvPr/>
        </p:nvSpPr>
        <p:spPr>
          <a:xfrm>
            <a:off x="5898195" y="1965960"/>
            <a:ext cx="4414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6. ALTERSSICHERUNG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latin typeface="+mj-lt"/>
              </a:rPr>
              <a:t>Wie hoch ist der Anteil der Frauen über 65,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die Grundsicherungsleistungen beziehen?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58 %</a:t>
            </a: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34 %</a:t>
            </a: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42 %</a:t>
            </a:r>
          </a:p>
        </p:txBody>
      </p:sp>
    </p:spTree>
    <p:extLst>
      <p:ext uri="{BB962C8B-B14F-4D97-AF65-F5344CB8AC3E}">
        <p14:creationId xmlns:p14="http://schemas.microsoft.com/office/powerpoint/2010/main" val="3630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6B6258-C697-4013-B6DF-0EFCCAD649B7}"/>
              </a:ext>
            </a:extLst>
          </p:cNvPr>
          <p:cNvSpPr/>
          <p:nvPr/>
        </p:nvSpPr>
        <p:spPr>
          <a:xfrm>
            <a:off x="5567380" y="25695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Es ist oft produktiver, einen Tag lang über </a:t>
            </a:r>
            <a:b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sein Geld nachzudenken, als einen Monat </a:t>
            </a:r>
            <a:b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für Geld zu arbeiten.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latin typeface="+mj-lt"/>
              </a:rPr>
              <a:t>VIELEN DANK</a:t>
            </a:r>
          </a:p>
          <a:p>
            <a:r>
              <a:rPr lang="de-DE" dirty="0">
                <a:latin typeface="+mj-lt"/>
              </a:rPr>
              <a:t>CHRISTINE KRONENBERG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9E5886A-1352-4ADE-8BCE-7C9C55A0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5" y="2519883"/>
            <a:ext cx="372211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74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3D8EADD-20ED-4819-88BF-E36F24D3AAD6}"/>
              </a:ext>
            </a:extLst>
          </p:cNvPr>
          <p:cNvSpPr/>
          <p:nvPr/>
        </p:nvSpPr>
        <p:spPr>
          <a:xfrm>
            <a:off x="852645" y="1101829"/>
            <a:ext cx="71871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3399"/>
                </a:solidFill>
                <a:latin typeface="+mj-lt"/>
              </a:rPr>
              <a:t>DIE LÖSUNGEN + NACHWEISE</a:t>
            </a:r>
          </a:p>
          <a:p>
            <a:endParaRPr lang="de-DE" b="1" dirty="0">
              <a:solidFill>
                <a:srgbClr val="FF3399"/>
              </a:solidFill>
              <a:latin typeface="+mj-lt"/>
            </a:endParaRPr>
          </a:p>
          <a:p>
            <a:pPr lvl="1"/>
            <a:br>
              <a:rPr lang="de-DE" sz="800" dirty="0">
                <a:latin typeface="+mj-lt"/>
              </a:rPr>
            </a:br>
            <a:endParaRPr lang="de-DE" sz="800" dirty="0">
              <a:latin typeface="+mj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8629F9B-4421-4C8E-878B-9144F9B098B6}"/>
              </a:ext>
            </a:extLst>
          </p:cNvPr>
          <p:cNvSpPr/>
          <p:nvPr/>
        </p:nvSpPr>
        <p:spPr>
          <a:xfrm>
            <a:off x="705210" y="2967335"/>
            <a:ext cx="6249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2. EINKOMMEN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LÖSUNG</a:t>
            </a:r>
            <a:br>
              <a:rPr lang="de-DE" b="1" dirty="0">
                <a:solidFill>
                  <a:srgbClr val="FF3399"/>
                </a:solidFill>
                <a:latin typeface="+mj-lt"/>
              </a:rPr>
            </a:br>
            <a:r>
              <a:rPr lang="de-DE" b="1" dirty="0">
                <a:solidFill>
                  <a:srgbClr val="FF3399"/>
                </a:solidFill>
                <a:latin typeface="+mj-lt"/>
              </a:rPr>
              <a:t>    </a:t>
            </a:r>
            <a:r>
              <a:rPr lang="de-DE" dirty="0">
                <a:latin typeface="+mj-lt"/>
              </a:rPr>
              <a:t>Frauen verdienen 21% weniger pro Stunde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    Frauen arbeiten bis zum 17.03. 2020 umsonst (77 Tage) </a:t>
            </a:r>
            <a:endParaRPr lang="de-DE" sz="800" dirty="0">
              <a:latin typeface="+mj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4CEF3F3-CD30-417D-8ABD-988D460D90A3}"/>
              </a:ext>
            </a:extLst>
          </p:cNvPr>
          <p:cNvSpPr/>
          <p:nvPr/>
        </p:nvSpPr>
        <p:spPr>
          <a:xfrm>
            <a:off x="766380" y="1770077"/>
            <a:ext cx="62494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b="1" dirty="0">
                <a:latin typeface="+mj-lt"/>
              </a:rPr>
              <a:t>TASCHENGELD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LÖSUNG</a:t>
            </a:r>
          </a:p>
          <a:p>
            <a:pPr lvl="1"/>
            <a:r>
              <a:rPr lang="de-DE" dirty="0">
                <a:latin typeface="+mj-lt"/>
              </a:rPr>
              <a:t>Jungen erhalten 16,25€</a:t>
            </a:r>
          </a:p>
          <a:p>
            <a:pPr lvl="1"/>
            <a:r>
              <a:rPr lang="de-DE" dirty="0">
                <a:latin typeface="+mj-lt"/>
              </a:rPr>
              <a:t>Mädchen erhalten 11,94 €</a:t>
            </a:r>
            <a:br>
              <a:rPr lang="de-DE" dirty="0">
                <a:latin typeface="+mj-lt"/>
              </a:rPr>
            </a:br>
            <a:r>
              <a:rPr lang="de-DE" sz="800" dirty="0">
                <a:latin typeface="+mj-lt"/>
              </a:rPr>
              <a:t>Quelle  </a:t>
            </a:r>
            <a:r>
              <a:rPr lang="de-DE" sz="800" dirty="0">
                <a:latin typeface="+mj-lt"/>
                <a:hlinkClick r:id="rId5"/>
              </a:rPr>
              <a:t>https://de.statista.com/statistik/daten/studie/72816/umfrage/monatliches-taschengeld-von-jungen-und-maedchen/</a:t>
            </a:r>
            <a:endParaRPr lang="de-DE" sz="800" dirty="0">
              <a:latin typeface="+mj-lt"/>
            </a:endParaRPr>
          </a:p>
          <a:p>
            <a:pPr lvl="1"/>
            <a:br>
              <a:rPr lang="de-DE" sz="800" dirty="0">
                <a:latin typeface="+mj-lt"/>
              </a:rPr>
            </a:br>
            <a:endParaRPr lang="de-DE" sz="800" dirty="0">
              <a:latin typeface="+mj-lt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D7CA98B-EE79-4190-904F-893B1C0A6433}"/>
              </a:ext>
            </a:extLst>
          </p:cNvPr>
          <p:cNvSpPr/>
          <p:nvPr/>
        </p:nvSpPr>
        <p:spPr>
          <a:xfrm>
            <a:off x="705210" y="3953589"/>
            <a:ext cx="108639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3. GELD IN DER PARTNERSCHAFT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LÖSUNG</a:t>
            </a:r>
          </a:p>
          <a:p>
            <a:endParaRPr lang="de-DE" b="1" dirty="0">
              <a:solidFill>
                <a:srgbClr val="FF3399"/>
              </a:solidFill>
              <a:latin typeface="+mj-lt"/>
            </a:endParaRPr>
          </a:p>
          <a:p>
            <a:pPr lvl="1"/>
            <a:r>
              <a:rPr lang="de-DE" dirty="0">
                <a:latin typeface="+mj-lt"/>
              </a:rPr>
              <a:t>In 29% der Fälle ist die Frau reicher</a:t>
            </a:r>
            <a:br>
              <a:rPr lang="de-DE" dirty="0">
                <a:latin typeface="+mj-lt"/>
              </a:rPr>
            </a:br>
            <a:r>
              <a:rPr lang="de-DE" sz="800" dirty="0">
                <a:latin typeface="+mj-lt"/>
                <a:hlinkClick r:id="rId6"/>
              </a:rPr>
              <a:t>https://www.faz.net/aktuell/finanzen/meine-finanzen/diw-studie-frauen-droht-wegen-geringeren-vermoegens-eher-altersarmut-12057886.html</a:t>
            </a:r>
            <a:endParaRPr lang="de-DE" sz="800" dirty="0">
              <a:latin typeface="+mj-lt"/>
            </a:endParaRPr>
          </a:p>
          <a:p>
            <a:pPr lvl="1"/>
            <a:r>
              <a:rPr lang="de-DE" dirty="0">
                <a:latin typeface="+mj-lt"/>
              </a:rPr>
              <a:t>Für 85 Prozent der Frauen ist Liebe entscheidend für eine Hochzeit. Das sagen allerdings nur 76 Prozent der Männer.</a:t>
            </a:r>
            <a:br>
              <a:rPr lang="de-DE" dirty="0">
                <a:latin typeface="+mj-lt"/>
              </a:rPr>
            </a:br>
            <a:r>
              <a:rPr lang="de-DE" sz="800" dirty="0">
                <a:latin typeface="+mj-lt"/>
                <a:hlinkClick r:id="rId7"/>
              </a:rPr>
              <a:t>https://www.brigitte.de/liebe/hochzeit/studie-zeigt--was-maenner-wirklich-uebers-heiraten-denken-10841098.html</a:t>
            </a:r>
            <a:br>
              <a:rPr lang="de-DE" u="sng" dirty="0"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u="sng" dirty="0"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Ca. 34% aller Ehen werden in Deutschland geschieden (2005: 52%)</a:t>
            </a:r>
          </a:p>
          <a:p>
            <a:pPr lvl="1"/>
            <a:r>
              <a:rPr lang="de-DE" sz="800" dirty="0">
                <a:solidFill>
                  <a:srgbClr val="0563C1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https://de.statista.com/statistik/daten/studie/76211/umfrage/scheidungsquote-von-1960-bis-2008/</a:t>
            </a:r>
            <a:endParaRPr lang="de-DE" sz="800" dirty="0">
              <a:latin typeface="+mj-lt"/>
            </a:endParaRPr>
          </a:p>
          <a:p>
            <a:pPr lvl="1"/>
            <a:br>
              <a:rPr lang="de-DE" sz="800" dirty="0">
                <a:latin typeface="+mj-lt"/>
              </a:rPr>
            </a:br>
            <a:endParaRPr lang="de-DE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12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439E380-0F60-4D0C-A1F1-B231F9E237FD}"/>
              </a:ext>
            </a:extLst>
          </p:cNvPr>
          <p:cNvSpPr txBox="1"/>
          <p:nvPr/>
        </p:nvSpPr>
        <p:spPr>
          <a:xfrm>
            <a:off x="6148739" y="2848248"/>
            <a:ext cx="34896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+mj-lt"/>
              </a:rPr>
              <a:t>TASCHENGELD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+mj-lt"/>
              </a:rPr>
              <a:t>EINKOMMEN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+mj-lt"/>
              </a:rPr>
              <a:t>GELD IN PARTNERSCHAFT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+mj-lt"/>
              </a:rPr>
              <a:t>VERMÖGEN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+mj-lt"/>
              </a:rPr>
              <a:t>ERBEN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+mj-lt"/>
              </a:rPr>
              <a:t>ALTERSSICHERUNG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C134412-48F8-488E-8D56-2BC9E397966F}"/>
              </a:ext>
            </a:extLst>
          </p:cNvPr>
          <p:cNvSpPr/>
          <p:nvPr/>
        </p:nvSpPr>
        <p:spPr>
          <a:xfrm>
            <a:off x="6089191" y="2004920"/>
            <a:ext cx="3435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statt </a:t>
            </a:r>
            <a:r>
              <a:rPr lang="de-DE" dirty="0" err="1">
                <a:latin typeface="+mj-lt"/>
              </a:rPr>
              <a:t>frösche</a:t>
            </a:r>
            <a:r>
              <a:rPr lang="de-DE" dirty="0">
                <a:latin typeface="+mj-lt"/>
              </a:rPr>
              <a:t> küssen, </a:t>
            </a:r>
            <a:r>
              <a:rPr lang="de-DE" dirty="0" err="1">
                <a:latin typeface="+mj-lt"/>
              </a:rPr>
              <a:t>kröten</a:t>
            </a:r>
            <a:r>
              <a:rPr lang="de-DE" dirty="0">
                <a:latin typeface="+mj-lt"/>
              </a:rPr>
              <a:t> zählen</a:t>
            </a:r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728EB472-5B67-4251-A5BE-8139AF3BE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FF9526-4FFE-4123-8999-8E0891679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5020" y="3277492"/>
            <a:ext cx="2580743" cy="12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6CDAA6-844A-4E0E-8816-8D71C422E0FA}"/>
              </a:ext>
            </a:extLst>
          </p:cNvPr>
          <p:cNvSpPr/>
          <p:nvPr/>
        </p:nvSpPr>
        <p:spPr>
          <a:xfrm>
            <a:off x="533475" y="3161514"/>
            <a:ext cx="1050091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6. ALTERSSICHERUNG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LÖSUNG</a:t>
            </a:r>
            <a:br>
              <a:rPr lang="de-DE" b="1" dirty="0">
                <a:solidFill>
                  <a:srgbClr val="FF3399"/>
                </a:solidFill>
                <a:latin typeface="+mj-lt"/>
              </a:rPr>
            </a:br>
            <a:br>
              <a:rPr lang="de-DE" b="1" dirty="0">
                <a:solidFill>
                  <a:srgbClr val="FF3399"/>
                </a:solidFill>
                <a:latin typeface="+mj-lt"/>
              </a:rPr>
            </a:br>
            <a:r>
              <a:rPr lang="de-DE" dirty="0">
                <a:latin typeface="+mj-lt"/>
              </a:rPr>
              <a:t>Der Gender Pension Gap in Deutschland liegt bei 59,6 %.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Das heißt, in Deutschland beziehen Frauen um 59,6 % geringere eigene  Alterssicherungseinkommen als Männer. </a:t>
            </a:r>
          </a:p>
          <a:p>
            <a:r>
              <a:rPr lang="de-DE" sz="800" dirty="0">
                <a:latin typeface="+mj-lt"/>
                <a:hlinkClick r:id="rId5"/>
              </a:rPr>
              <a:t>https://www.bmfsfj.de/blob/93950/422daf61f3dd6d0b08b06dd44d2a7fb7/gender-pension-gap-data.pdf</a:t>
            </a:r>
            <a:endParaRPr lang="de-DE" sz="800" dirty="0">
              <a:latin typeface="+mj-lt"/>
            </a:endParaRPr>
          </a:p>
          <a:p>
            <a:r>
              <a:rPr lang="de-DE" dirty="0">
                <a:latin typeface="+mj-lt"/>
              </a:rPr>
              <a:t>Die durchschnittliche Rentenbezugsdauer bei den Versichertenrenten lag 2018 bei den Männern bei 18,1 Jahren, bei den Frauen bei 21,8 Jahren.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Frauen beziehen sehr viel häufiger als Männer Grundsicherung im Alter. Im Jahr 2016 standen bundesweit 308.726 Frauen mit Bezug dieser Sozialleistung nur 16.869 Männer gegenüber.</a:t>
            </a:r>
            <a:br>
              <a:rPr lang="de-DE" dirty="0">
                <a:latin typeface="+mj-lt"/>
              </a:rPr>
            </a:br>
            <a:r>
              <a:rPr lang="de-DE" sz="800" dirty="0">
                <a:latin typeface="+mj-lt"/>
              </a:rPr>
              <a:t> </a:t>
            </a:r>
            <a:r>
              <a:rPr lang="de-DE" sz="800" dirty="0">
                <a:latin typeface="+mj-lt"/>
                <a:hlinkClick r:id="rId6"/>
              </a:rPr>
              <a:t>https://www.boeckler.de/53605.htm</a:t>
            </a:r>
            <a:endParaRPr lang="de-DE" sz="800" dirty="0">
              <a:latin typeface="+mj-lt"/>
            </a:endParaRPr>
          </a:p>
          <a:p>
            <a:br>
              <a:rPr lang="de-DE" sz="800" dirty="0">
                <a:latin typeface="+mj-lt"/>
              </a:rPr>
            </a:br>
            <a:endParaRPr lang="de-DE" sz="800" dirty="0">
              <a:latin typeface="+mj-lt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C6A8CBA-82A5-4AD7-9573-8999BCDB03BF}"/>
              </a:ext>
            </a:extLst>
          </p:cNvPr>
          <p:cNvSpPr/>
          <p:nvPr/>
        </p:nvSpPr>
        <p:spPr>
          <a:xfrm>
            <a:off x="583096" y="2142998"/>
            <a:ext cx="11146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5. ERBEN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LÖSUNG</a:t>
            </a:r>
            <a:br>
              <a:rPr lang="de-DE" b="1" dirty="0">
                <a:solidFill>
                  <a:srgbClr val="FF3399"/>
                </a:solidFill>
                <a:latin typeface="+mj-lt"/>
              </a:rPr>
            </a:br>
            <a:r>
              <a:rPr lang="de-DE" b="1" dirty="0">
                <a:solidFill>
                  <a:srgbClr val="FF3399"/>
                </a:solidFill>
                <a:latin typeface="+mj-lt"/>
              </a:rPr>
              <a:t>     </a:t>
            </a:r>
            <a:r>
              <a:rPr lang="de-DE" dirty="0">
                <a:latin typeface="+mj-lt"/>
              </a:rPr>
              <a:t>1958 </a:t>
            </a:r>
            <a:r>
              <a:rPr lang="de-DE" sz="800" dirty="0">
                <a:solidFill>
                  <a:schemeClr val="accent1"/>
                </a:solidFill>
                <a:hlinkClick r:id="rId7"/>
              </a:rPr>
              <a:t>https://www.bgbl.de/xaver/bgbl/start.xav?start=//*%5B@attr_id=%27bgbl157s0609.pdf%27%5D#__bgbl__%2F%2F*%5B%40attr_id%3D%27bgbl157s0609.pdf%27%5D__1584010332120</a:t>
            </a:r>
            <a:endParaRPr lang="de-DE" sz="800" dirty="0">
              <a:solidFill>
                <a:schemeClr val="accent1"/>
              </a:solidFill>
            </a:endParaRPr>
          </a:p>
          <a:p>
            <a:endParaRPr lang="de-DE" sz="800" dirty="0">
              <a:latin typeface="+mj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39BA607-F28E-4B9F-9147-A0E183396022}"/>
              </a:ext>
            </a:extLst>
          </p:cNvPr>
          <p:cNvSpPr/>
          <p:nvPr/>
        </p:nvSpPr>
        <p:spPr>
          <a:xfrm>
            <a:off x="583096" y="1243442"/>
            <a:ext cx="9644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4. VERMÖGEN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LÖSUNG</a:t>
            </a:r>
            <a:br>
              <a:rPr lang="de-DE" b="1" dirty="0">
                <a:solidFill>
                  <a:srgbClr val="FF3399"/>
                </a:solidFill>
                <a:latin typeface="+mj-lt"/>
              </a:rPr>
            </a:br>
            <a:r>
              <a:rPr lang="de-DE" b="1" dirty="0">
                <a:solidFill>
                  <a:srgbClr val="FF3399"/>
                </a:solidFill>
                <a:latin typeface="+mj-lt"/>
              </a:rPr>
              <a:t>     </a:t>
            </a:r>
            <a:r>
              <a:rPr lang="de-DE" dirty="0">
                <a:latin typeface="+mj-lt"/>
              </a:rPr>
              <a:t>Nur ein Prozent des globalen Vermögens gehört Frauen.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     </a:t>
            </a:r>
            <a:r>
              <a:rPr lang="de-DE" sz="800" dirty="0">
                <a:solidFill>
                  <a:schemeClr val="accent1"/>
                </a:solidFill>
                <a:hlinkClick r:id="rId8"/>
              </a:rPr>
              <a:t>http://www.oeko-fair.de/frauen-entwicklung/frauen-fakten</a:t>
            </a:r>
            <a:br>
              <a:rPr lang="de-DE" sz="800" dirty="0">
                <a:latin typeface="+mj-lt"/>
              </a:rPr>
            </a:br>
            <a:endParaRPr lang="de-DE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75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BB12310-36E8-40AA-8311-F96A832E7832}"/>
              </a:ext>
            </a:extLst>
          </p:cNvPr>
          <p:cNvSpPr txBox="1"/>
          <p:nvPr/>
        </p:nvSpPr>
        <p:spPr>
          <a:xfrm>
            <a:off x="5166772" y="1717383"/>
            <a:ext cx="60315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</a:rPr>
              <a:t>1. TASCHENGELD</a:t>
            </a:r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r>
              <a:rPr lang="de-DE" dirty="0">
                <a:latin typeface="+mj-lt"/>
              </a:rPr>
              <a:t>Wie viel bekommen Jungen in der 4. Schulklasse monatlich?</a:t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13,56 €</a:t>
            </a: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16,25 €</a:t>
            </a:r>
          </a:p>
          <a:p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Und Mädchen?</a:t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11,94 €</a:t>
            </a:r>
          </a:p>
          <a:p>
            <a:pPr marL="342900" indent="-342900">
              <a:buAutoNum type="alphaUcPeriod"/>
              <a:tabLst>
                <a:tab pos="538163" algn="l"/>
              </a:tabLst>
            </a:pPr>
            <a:r>
              <a:rPr lang="de-DE" dirty="0">
                <a:latin typeface="+mj-lt"/>
              </a:rPr>
              <a:t>13,56 €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4AFEA19-CFF1-4BF0-81FE-2EC29ACE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4" y="2614017"/>
            <a:ext cx="3528393" cy="21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7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40019E9-F90A-45A4-8207-E5056AB7E70F}"/>
              </a:ext>
            </a:extLst>
          </p:cNvPr>
          <p:cNvSpPr/>
          <p:nvPr/>
        </p:nvSpPr>
        <p:spPr>
          <a:xfrm>
            <a:off x="5066425" y="2293396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1. TASCHENGELD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RESÜMÈE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Wenn wir jemals Gehaltsgerechtigkeit am Arbeitsplatz erreichen wollen, müssen wir Mädchen mit dem Selbstbewusstsein ausstatten, hart zu verhandeln und keine Angst zu haben, nach mehr Gehalt zu fragen. </a:t>
            </a:r>
            <a:b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Das muss zu Hause anfangen.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b="1" dirty="0">
                <a:latin typeface="+mj-lt"/>
              </a:rPr>
              <a:t>Hannah </a:t>
            </a:r>
            <a:r>
              <a:rPr lang="de-DE" b="1" dirty="0" err="1">
                <a:latin typeface="+mj-lt"/>
              </a:rPr>
              <a:t>Maundrell</a:t>
            </a:r>
            <a:r>
              <a:rPr lang="de-DE" b="1" dirty="0">
                <a:latin typeface="+mj-lt"/>
              </a:rPr>
              <a:t> </a:t>
            </a:r>
            <a:r>
              <a:rPr lang="de-DE" dirty="0">
                <a:latin typeface="+mj-lt"/>
              </a:rPr>
              <a:t>vom Vergleichsportal Money.co.uk im Independent</a:t>
            </a:r>
          </a:p>
        </p:txBody>
      </p:sp>
      <p:pic>
        <p:nvPicPr>
          <p:cNvPr id="12" name="Picture 5" descr="strukturen">
            <a:extLst>
              <a:ext uri="{FF2B5EF4-FFF2-40B4-BE49-F238E27FC236}">
                <a16:creationId xmlns:a16="http://schemas.microsoft.com/office/drawing/2014/main" id="{77F40A75-B7D7-4E93-AC45-0D2B23D57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17" y="1987777"/>
            <a:ext cx="2476330" cy="323164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3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F001F3A-9F66-402E-BDC6-1C0FD742F2FF}"/>
              </a:ext>
            </a:extLst>
          </p:cNvPr>
          <p:cNvSpPr/>
          <p:nvPr/>
        </p:nvSpPr>
        <p:spPr>
          <a:xfrm>
            <a:off x="4464496" y="2440627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2. EINKOMMEN</a:t>
            </a:r>
          </a:p>
          <a:p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Wie groß ist der Unterschied zwischen dem durchschnittlichen Bruttostundenverdienst von Frauen und Männern?</a:t>
            </a:r>
          </a:p>
          <a:p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Frauen verdienen in Deutschland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A.	12 % mehr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B.	21 % weniger	</a:t>
            </a:r>
          </a:p>
          <a:p>
            <a:pPr>
              <a:tabLst>
                <a:tab pos="538163" algn="l"/>
              </a:tabLst>
            </a:pPr>
            <a:endParaRPr lang="de-DE" dirty="0">
              <a:latin typeface="+mj-lt"/>
            </a:endParaRPr>
          </a:p>
          <a:p>
            <a:pPr>
              <a:tabLst>
                <a:tab pos="538163" algn="l"/>
              </a:tabLst>
            </a:pPr>
            <a:r>
              <a:rPr lang="de-DE" sz="800" dirty="0">
                <a:latin typeface="+mj-lt"/>
              </a:rPr>
              <a:t>www.destatis.de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905FBC2-DEE4-43A5-AF0C-CD481693F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8674"/>
            <a:ext cx="28575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0B9738B-93ED-4587-8F1C-B4719C8DFB33}"/>
              </a:ext>
            </a:extLst>
          </p:cNvPr>
          <p:cNvSpPr/>
          <p:nvPr/>
        </p:nvSpPr>
        <p:spPr>
          <a:xfrm>
            <a:off x="5844167" y="24809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2. EINKOMMEN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Bis zu welchem Datum arbeitet eine Frau im Durchschnitt umsonst, während der Mann bereits ab dem 1.1. bezahlt wird?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A.	17.01.20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B.	01.02.20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C.	17.03.20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F9F0CF9-8D66-4104-9EFA-D488444C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77" y="2567989"/>
            <a:ext cx="3596577" cy="26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A8B727C-AA09-4AB9-B0CE-ED55A1C9AE06}"/>
              </a:ext>
            </a:extLst>
          </p:cNvPr>
          <p:cNvSpPr/>
          <p:nvPr/>
        </p:nvSpPr>
        <p:spPr>
          <a:xfrm>
            <a:off x="5305614" y="3205086"/>
            <a:ext cx="3078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2. EINKOMMEN I </a:t>
            </a:r>
            <a:r>
              <a:rPr lang="de-DE" b="1" dirty="0">
                <a:solidFill>
                  <a:srgbClr val="FF3399"/>
                </a:solidFill>
                <a:latin typeface="+mj-lt"/>
              </a:rPr>
              <a:t>RESÜMÈE</a:t>
            </a:r>
            <a:endParaRPr lang="de-DE" b="1" dirty="0">
              <a:latin typeface="+mj-lt"/>
            </a:endParaRP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Kämpfen hält jung! </a:t>
            </a:r>
            <a:b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Geld macht schön.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Madonna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A1ED471-E158-4553-82D6-FC6B6E237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4" y="2208469"/>
            <a:ext cx="3925970" cy="26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5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72DF6D2-9A10-4527-B37F-950A03DF3A66}"/>
              </a:ext>
            </a:extLst>
          </p:cNvPr>
          <p:cNvSpPr/>
          <p:nvPr/>
        </p:nvSpPr>
        <p:spPr>
          <a:xfrm>
            <a:off x="5105847" y="2460228"/>
            <a:ext cx="55995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3. GELD IN PARTNERSCHAFT</a:t>
            </a:r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latin typeface="+mj-lt"/>
              </a:rPr>
              <a:t>In wieviel Fällen einer Eheschließung ist die Frau reicher?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A.	 50%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B.	 40%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C.	 30%</a:t>
            </a:r>
          </a:p>
          <a:p>
            <a:r>
              <a:rPr lang="de-DE" dirty="0">
                <a:latin typeface="+mj-lt"/>
              </a:rPr>
              <a:t> 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62AFD9C-AA90-423C-AC7C-5AD95144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4" y="2562399"/>
            <a:ext cx="37306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8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5F6F7D-953D-43EE-A74B-3C6347B3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8F2632DD-AED0-A046-8485-A0A33A95F776}"/>
              </a:ext>
            </a:extLst>
          </p:cNvPr>
          <p:cNvGrpSpPr/>
          <p:nvPr/>
        </p:nvGrpSpPr>
        <p:grpSpPr>
          <a:xfrm>
            <a:off x="583096" y="476672"/>
            <a:ext cx="10986052" cy="582104"/>
            <a:chOff x="583096" y="542640"/>
            <a:chExt cx="10986052" cy="58210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98DC62B-3333-6940-ADF8-78B994DFA173}"/>
                </a:ext>
              </a:extLst>
            </p:cNvPr>
            <p:cNvCxnSpPr/>
            <p:nvPr/>
          </p:nvCxnSpPr>
          <p:spPr>
            <a:xfrm>
              <a:off x="583096" y="923770"/>
              <a:ext cx="10986052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3" name="Gruppierung 11">
              <a:extLst>
                <a:ext uri="{FF2B5EF4-FFF2-40B4-BE49-F238E27FC236}">
                  <a16:creationId xmlns:a16="http://schemas.microsoft.com/office/drawing/2014/main" id="{A219B5D8-DEDC-AE49-A0CE-CB915279BC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31404" y="684688"/>
              <a:ext cx="1515046" cy="440056"/>
              <a:chOff x="9082374" y="1089852"/>
              <a:chExt cx="2440381" cy="818208"/>
            </a:xfrm>
          </p:grpSpPr>
          <p:pic>
            <p:nvPicPr>
              <p:cNvPr id="16" name="Grafik 13">
                <a:extLst>
                  <a:ext uri="{FF2B5EF4-FFF2-40B4-BE49-F238E27FC236}">
                    <a16:creationId xmlns:a16="http://schemas.microsoft.com/office/drawing/2014/main" id="{3D2FD2C4-6B23-5049-8666-1DDE5A6CE8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94" b="14013"/>
              <a:stretch/>
            </p:blipFill>
            <p:spPr>
              <a:xfrm>
                <a:off x="9082374" y="1089852"/>
                <a:ext cx="2440381" cy="30443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3DD931A6-98D2-BF45-B7B5-F114A5040346}"/>
                  </a:ext>
                </a:extLst>
              </p:cNvPr>
              <p:cNvSpPr/>
              <p:nvPr/>
            </p:nvSpPr>
            <p:spPr>
              <a:xfrm>
                <a:off x="9082374" y="1520740"/>
                <a:ext cx="2440381" cy="38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23D02A8-90B4-BB4F-916F-319BAF21F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364" r="35524" b="45361"/>
            <a:stretch/>
          </p:blipFill>
          <p:spPr>
            <a:xfrm>
              <a:off x="11164180" y="542640"/>
              <a:ext cx="365210" cy="354114"/>
            </a:xfrm>
            <a:prstGeom prst="rect">
              <a:avLst/>
            </a:prstGeom>
          </p:spPr>
        </p:pic>
      </p:grp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04B533A5-2084-974D-893E-2A6D4BA5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56" y="6486219"/>
            <a:ext cx="531692" cy="168994"/>
          </a:xfrm>
        </p:spPr>
        <p:txBody>
          <a:bodyPr/>
          <a:lstStyle/>
          <a:p>
            <a:r>
              <a:rPr lang="en-GB" dirty="0"/>
              <a:t>| </a:t>
            </a:r>
            <a:fld id="{7F97BE4A-80DB-4050-A81D-1174A86282A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263B87F-F9C6-4DB4-A01F-64A01B160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5434" y="6488355"/>
            <a:ext cx="3225983" cy="166858"/>
          </a:xfrm>
        </p:spPr>
        <p:txBody>
          <a:bodyPr/>
          <a:lstStyle/>
          <a:p>
            <a:r>
              <a:rPr lang="de-DE" dirty="0">
                <a:solidFill>
                  <a:srgbClr val="5D0925"/>
                </a:solidFill>
              </a:rPr>
              <a:t>EQUAL PAY DAY 2020</a:t>
            </a:r>
            <a:endParaRPr lang="en-GB" dirty="0">
              <a:solidFill>
                <a:srgbClr val="5D0925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19103C8-74A2-4B86-8993-74ED8998DC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/>
          <a:stretch/>
        </p:blipFill>
        <p:spPr>
          <a:xfrm>
            <a:off x="694920" y="1911246"/>
            <a:ext cx="6473631" cy="338350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0ACBD27E-085D-49BE-8EBB-5C75E093C584}"/>
              </a:ext>
            </a:extLst>
          </p:cNvPr>
          <p:cNvSpPr/>
          <p:nvPr/>
        </p:nvSpPr>
        <p:spPr>
          <a:xfrm>
            <a:off x="7501985" y="218390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+mj-lt"/>
              </a:rPr>
              <a:t>3. GELD IN PARTNERSCHAFT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r>
              <a:rPr lang="de-DE" dirty="0">
                <a:latin typeface="+mj-lt"/>
              </a:rPr>
              <a:t>Wieviel % aller Männer heiraten aus Liebe?</a:t>
            </a:r>
          </a:p>
          <a:p>
            <a:r>
              <a:rPr lang="de-DE" dirty="0">
                <a:latin typeface="+mj-lt"/>
              </a:rPr>
              <a:t>„Geld ist mir egal“:</a:t>
            </a:r>
          </a:p>
          <a:p>
            <a:r>
              <a:rPr lang="de-DE" dirty="0">
                <a:latin typeface="+mj-lt"/>
              </a:rPr>
              <a:t> 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A.	 30%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B.	 76%</a:t>
            </a:r>
          </a:p>
          <a:p>
            <a:pPr>
              <a:tabLst>
                <a:tab pos="538163" algn="l"/>
              </a:tabLst>
            </a:pPr>
            <a:r>
              <a:rPr lang="de-DE" dirty="0">
                <a:latin typeface="+mj-lt"/>
              </a:rPr>
              <a:t>C.	 100%</a:t>
            </a:r>
          </a:p>
        </p:txBody>
      </p:sp>
    </p:spTree>
    <p:extLst>
      <p:ext uri="{BB962C8B-B14F-4D97-AF65-F5344CB8AC3E}">
        <p14:creationId xmlns:p14="http://schemas.microsoft.com/office/powerpoint/2010/main" val="35833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4DC996759DDC459266467FDF0336FC" ma:contentTypeVersion="10" ma:contentTypeDescription="Ein neues Dokument erstellen." ma:contentTypeScope="" ma:versionID="e380277ce54d851a3b3bb7e49151d32c">
  <xsd:schema xmlns:xsd="http://www.w3.org/2001/XMLSchema" xmlns:xs="http://www.w3.org/2001/XMLSchema" xmlns:p="http://schemas.microsoft.com/office/2006/metadata/properties" xmlns:ns2="35260270-ab46-4cd3-a64c-1b34e0d93d84" xmlns:ns3="7daba7f7-30a4-4950-9276-26129c972825" targetNamespace="http://schemas.microsoft.com/office/2006/metadata/properties" ma:root="true" ma:fieldsID="66a2bd004da3fb1075fc19d4643f8c0a" ns2:_="" ns3:_="">
    <xsd:import namespace="35260270-ab46-4cd3-a64c-1b34e0d93d84"/>
    <xsd:import namespace="7daba7f7-30a4-4950-9276-26129c9728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60270-ab46-4cd3-a64c-1b34e0d93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ba7f7-30a4-4950-9276-26129c9728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6C8BAA-BCA0-4343-921A-4E4B15FC3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260270-ab46-4cd3-a64c-1b34e0d93d84"/>
    <ds:schemaRef ds:uri="7daba7f7-30a4-4950-9276-26129c9728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5D5233-EABE-48F7-A6A3-5E70C4C759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B8A3FE-0CE2-4BD7-A5F9-44D8DA3D6B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Breitbild</PresentationFormat>
  <Paragraphs>198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Brigitte Lausch</dc:creator>
  <cp:lastModifiedBy>Christine Kronenberg</cp:lastModifiedBy>
  <cp:revision>38</cp:revision>
  <dcterms:created xsi:type="dcterms:W3CDTF">2020-03-11T13:27:38Z</dcterms:created>
  <dcterms:modified xsi:type="dcterms:W3CDTF">2020-03-13T10:44:49Z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0x010100534DC996759DDC459266467FDF0336FC</vt:lpwstr>
  </property>
</Properties>
</file>